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3" r:id="rId15"/>
    <p:sldId id="274" r:id="rId16"/>
    <p:sldId id="275" r:id="rId17"/>
    <p:sldId id="276" r:id="rId18"/>
    <p:sldId id="278" r:id="rId19"/>
    <p:sldId id="279" r:id="rId20"/>
    <p:sldId id="280" r:id="rId21"/>
    <p:sldId id="281" r:id="rId22"/>
    <p:sldId id="283" r:id="rId23"/>
    <p:sldId id="284" r:id="rId24"/>
    <p:sldId id="285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603" y="787"/>
      </p:cViewPr>
      <p:guideLst>
        <p:guide orient="horz" pos="2160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49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4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77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1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92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4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78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12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38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19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81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BC7AB-41D6-4892-99DD-2FA196CF8E0D}" type="datetimeFigureOut">
              <a:rPr lang="ru-RU" smtClean="0"/>
              <a:t>01.12.2019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A674C-D884-476A-8F00-B4848A51AC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0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79011"/>
            <a:ext cx="9144000" cy="114979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13. Групповая сплоченность в организации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79320"/>
            <a:ext cx="9174480" cy="454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399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440" y="320040"/>
            <a:ext cx="11292840" cy="653796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Статусным значением могут обладать престижная профессия, положение в организационной иерархии, заработная плата, организационные льготы и т. д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Кроме того, статусом могут быть личностные характеристики, воспринимаемые организацией или группой как ценные. </a:t>
            </a:r>
            <a:endParaRPr lang="ru-RU" b="1" dirty="0" smtClean="0"/>
          </a:p>
          <a:p>
            <a:r>
              <a:rPr lang="ru-RU" b="1" dirty="0" smtClean="0"/>
              <a:t>Это </a:t>
            </a:r>
            <a:r>
              <a:rPr lang="ru-RU" b="1" dirty="0"/>
              <a:t>могут быть образование, пол, национальность, религиозность, общительность, опыт или компетентность.</a:t>
            </a:r>
          </a:p>
          <a:p>
            <a:r>
              <a:rPr lang="ru-RU" b="1" dirty="0"/>
              <a:t>Любопытна изощренная система статусных символов, принятая в некоторых организациях. </a:t>
            </a:r>
            <a:endParaRPr lang="ru-RU" b="1" dirty="0" smtClean="0"/>
          </a:p>
          <a:p>
            <a:r>
              <a:rPr lang="ru-RU" b="1" dirty="0" smtClean="0"/>
              <a:t>Например</a:t>
            </a:r>
            <a:r>
              <a:rPr lang="ru-RU" b="1" dirty="0"/>
              <a:t>, на автомобильных заводах Форда менеджеры первого уровня имеют маленькие офисы площадью чуть больше места для парковки машины. </a:t>
            </a:r>
            <a:endParaRPr lang="ru-RU" b="1" dirty="0" smtClean="0"/>
          </a:p>
          <a:p>
            <a:r>
              <a:rPr lang="ru-RU" b="1" dirty="0" smtClean="0"/>
              <a:t>Менеджеры </a:t>
            </a:r>
            <a:r>
              <a:rPr lang="ru-RU" b="1" dirty="0"/>
              <a:t>среднего уровня имеют более просторные офисы с широкими окнами, комнатными растениями, системой связи и секретарем. </a:t>
            </a:r>
            <a:endParaRPr lang="ru-RU" b="1" dirty="0" smtClean="0"/>
          </a:p>
          <a:p>
            <a:r>
              <a:rPr lang="ru-RU" b="1" dirty="0" smtClean="0"/>
              <a:t>Офисы </a:t>
            </a:r>
            <a:r>
              <a:rPr lang="ru-RU" b="1" dirty="0"/>
              <a:t>старших менеджеров снабжены личными туалетами, на рождество они получают поздравление от председателя правления, их машины паркуются в крытом гараже, компания обеспечивает обслуживание и заправку их автомобилей.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ru-RU" b="1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247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304800"/>
            <a:ext cx="10972800" cy="6400800"/>
          </a:xfrm>
        </p:spPr>
        <p:txBody>
          <a:bodyPr>
            <a:normAutofit fontScale="55000" lnSpcReduction="20000"/>
          </a:bodyPr>
          <a:lstStyle/>
          <a:p>
            <a:r>
              <a:rPr lang="ru-RU" sz="4400" b="1" dirty="0"/>
              <a:t>На выбор статусных символов оказывает влияние и научно-технический прогресс. </a:t>
            </a:r>
            <a:endParaRPr lang="ru-RU" sz="4400" b="1" dirty="0" smtClean="0"/>
          </a:p>
          <a:p>
            <a:r>
              <a:rPr lang="ru-RU" sz="4400" b="1" dirty="0" smtClean="0"/>
              <a:t>Так</a:t>
            </a:r>
            <a:r>
              <a:rPr lang="ru-RU" sz="4400" b="1" dirty="0"/>
              <a:t>, в компании «Вестерн электрик» статусными символами долгое время являлись телефоны. </a:t>
            </a:r>
            <a:endParaRPr lang="ru-RU" sz="4400" b="1" dirty="0" smtClean="0"/>
          </a:p>
          <a:p>
            <a:r>
              <a:rPr lang="ru-RU" sz="4400" b="1" dirty="0" smtClean="0"/>
              <a:t>Младшие </a:t>
            </a:r>
            <a:r>
              <a:rPr lang="ru-RU" sz="4400" b="1" dirty="0"/>
              <a:t>менеджеры пользовались черным кнопочным телефоном, по мере своего продвижения по служебной лестнице им доставался вначале цветной кнопочный телефон, затем телефонная система с микрофоном, закрепляемым на лацкане пиджака, потом телефонная система с программным обеспечением и, наконец, видеотелефон.</a:t>
            </a:r>
          </a:p>
          <a:p>
            <a:r>
              <a:rPr lang="ru-RU" sz="4400" b="1" dirty="0"/>
              <a:t>Даже рабочая нагрузка может иметь статусное содержание. </a:t>
            </a:r>
            <a:endParaRPr lang="ru-RU" sz="4400" b="1" dirty="0" smtClean="0"/>
          </a:p>
          <a:p>
            <a:r>
              <a:rPr lang="ru-RU" sz="4400" b="1" dirty="0" smtClean="0"/>
              <a:t>Среди </a:t>
            </a:r>
            <a:r>
              <a:rPr lang="ru-RU" sz="4400" b="1" dirty="0"/>
              <a:t>университетских профессоров частым критерием престижа является учебная нагрузка. Парадоксально, но нередко статус преподавателя среди его коллег обратно пропорционален его учебной нагрузке. </a:t>
            </a:r>
            <a:endParaRPr lang="ru-RU" sz="4400" b="1" dirty="0" smtClean="0"/>
          </a:p>
          <a:p>
            <a:r>
              <a:rPr lang="ru-RU" sz="4400" b="1" dirty="0" smtClean="0"/>
              <a:t>Читать </a:t>
            </a:r>
            <a:r>
              <a:rPr lang="ru-RU" sz="4400" b="1" dirty="0"/>
              <a:t>4—5 лекций в неделю считается чрезмерной нагрузкой и рассматривается как признак низкого статуса на кафедре. </a:t>
            </a:r>
            <a:endParaRPr lang="ru-RU" sz="4400" b="1" dirty="0" smtClean="0"/>
          </a:p>
          <a:p>
            <a:r>
              <a:rPr lang="ru-RU" sz="4400" b="1" dirty="0" smtClean="0"/>
              <a:t>3 </a:t>
            </a:r>
            <a:r>
              <a:rPr lang="ru-RU" sz="4400" b="1" dirty="0"/>
              <a:t>лекции в неделю означает большее уважение на кафедре и более широкие возможности вести исследовательскую работу. </a:t>
            </a:r>
            <a:endParaRPr lang="ru-RU" sz="4400" b="1" dirty="0" smtClean="0"/>
          </a:p>
          <a:p>
            <a:r>
              <a:rPr lang="ru-RU" sz="4400" b="1" dirty="0" smtClean="0"/>
              <a:t>Если </a:t>
            </a:r>
            <a:r>
              <a:rPr lang="ru-RU" sz="4400" b="1" dirty="0"/>
              <a:t>же профессор занят 2 раза в неделю, то его статус предельно высок. Чтение же одной лекции в неделю вообще встречается исключительно редко, оно означает, что лектор уже достиг вершины университетской иерархии</a:t>
            </a:r>
            <a:r>
              <a:rPr lang="ru-RU" b="1" dirty="0"/>
              <a:t>.</a:t>
            </a:r>
          </a:p>
          <a:p>
            <a:r>
              <a:rPr lang="en-US" b="1" dirty="0"/>
              <a:t> 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791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Роли</a:t>
            </a:r>
          </a:p>
          <a:p>
            <a:r>
              <a:rPr lang="ru-RU" b="1" dirty="0"/>
              <a:t>Еще одной структурной характеристикой группы являются роли индивидов в группе. </a:t>
            </a:r>
            <a:endParaRPr lang="ru-RU" b="1" dirty="0" smtClean="0"/>
          </a:p>
          <a:p>
            <a:r>
              <a:rPr lang="ru-RU" b="1" dirty="0" smtClean="0"/>
              <a:t>Древнеримский </a:t>
            </a:r>
            <a:r>
              <a:rPr lang="ru-RU" b="1" dirty="0"/>
              <a:t>философ-стоик Сенека любил повторять: «Каждый из нас для другого являет великий театр». </a:t>
            </a:r>
            <a:endParaRPr lang="ru-RU" b="1" dirty="0" smtClean="0"/>
          </a:p>
          <a:p>
            <a:r>
              <a:rPr lang="ru-RU" b="1" dirty="0" smtClean="0"/>
              <a:t>И </a:t>
            </a:r>
            <a:r>
              <a:rPr lang="ru-RU" b="1" dirty="0"/>
              <a:t>действительно, в определенном смысле все члены группы являются актерами, исполняющими определенные роли.</a:t>
            </a:r>
          </a:p>
          <a:p>
            <a:r>
              <a:rPr lang="ru-RU" b="1" dirty="0"/>
              <a:t>Под ролью понимается набор ожидаемых поведенческих паттернов, приписываемых индивиду, который занимает определенную позицию в социальной группе. </a:t>
            </a:r>
            <a:endParaRPr lang="ru-RU" b="1" dirty="0" smtClean="0"/>
          </a:p>
          <a:p>
            <a:r>
              <a:rPr lang="ru-RU" b="1" dirty="0" smtClean="0"/>
              <a:t>Роль </a:t>
            </a:r>
            <a:r>
              <a:rPr lang="ru-RU" b="1" dirty="0"/>
              <a:t>непосредственно связана со статусом, поэтому иногда роль определяется как его динамический аспект. </a:t>
            </a:r>
            <a:endParaRPr lang="ru-RU" b="1" dirty="0" smtClean="0"/>
          </a:p>
          <a:p>
            <a:r>
              <a:rPr lang="ru-RU" b="1" dirty="0" smtClean="0"/>
              <a:t>Роль </a:t>
            </a:r>
            <a:r>
              <a:rPr lang="ru-RU" b="1" dirty="0"/>
              <a:t>можно охарактеризовать через перечень тех реальных функций, которые заданы индивиду группой и содержанием групповой деятельности. </a:t>
            </a:r>
            <a:endParaRPr lang="ru-RU" b="1" dirty="0" smtClean="0"/>
          </a:p>
          <a:p>
            <a:r>
              <a:rPr lang="ru-RU" b="1" dirty="0" smtClean="0"/>
              <a:t>Так</a:t>
            </a:r>
            <a:r>
              <a:rPr lang="ru-RU" b="1" dirty="0"/>
              <a:t>, в семье каждый имеет определенные статусные характеристики.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этом статус, например, отца предполагает набор ролевых функций, которые «предписаны» этой статусной позиции обществом в целом или данной семьей в частности.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1242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1480"/>
            <a:ext cx="10515600" cy="6278880"/>
          </a:xfrm>
        </p:spPr>
        <p:txBody>
          <a:bodyPr>
            <a:normAutofit/>
          </a:bodyPr>
          <a:lstStyle/>
          <a:p>
            <a:r>
              <a:rPr lang="ru-RU" b="1" dirty="0"/>
              <a:t>Понимание ролевого поведения было бы в значительной мере упрощенным, если бы одни и те же роли игрались постоянно, без изменений. </a:t>
            </a:r>
            <a:endParaRPr lang="ru-RU" b="1" dirty="0" smtClean="0"/>
          </a:p>
          <a:p>
            <a:r>
              <a:rPr lang="ru-RU" b="1" dirty="0" smtClean="0"/>
              <a:t>К </a:t>
            </a:r>
            <a:r>
              <a:rPr lang="ru-RU" b="1" dirty="0"/>
              <a:t>сожалению, все намного сложнее: от людей требуется играть целый набор ролей, часто чрезвычайно противоречивых, и одна из задач в понимании поведения людей состоит в определении той роли, которую человек играет в настоящий момент. </a:t>
            </a:r>
            <a:endParaRPr lang="ru-RU" b="1" dirty="0" smtClean="0"/>
          </a:p>
          <a:p>
            <a:r>
              <a:rPr lang="ru-RU" b="1" dirty="0" smtClean="0"/>
              <a:t>Например</a:t>
            </a:r>
            <a:r>
              <a:rPr lang="ru-RU" b="1" dirty="0"/>
              <a:t>, армейский офицер обязан выполнять целый ряд ролей на своей службе: командовать своим подразделением, нести боевое дежурство, проверять боеготовность солдат и сержантов, заботиться об их благополучии и здоровье. </a:t>
            </a:r>
            <a:endParaRPr lang="ru-RU" b="1" dirty="0" smtClean="0"/>
          </a:p>
          <a:p>
            <a:r>
              <a:rPr lang="ru-RU" b="1" dirty="0" smtClean="0"/>
              <a:t>Вне </a:t>
            </a:r>
            <a:r>
              <a:rPr lang="ru-RU" b="1" dirty="0"/>
              <a:t>службы он играет еще целый ряд ролей — мужа, отца, друга, члена спортивного клуба или местного общества охотников.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824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60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Ролевая идентификация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1150"/>
            <a:ext cx="10515600" cy="581685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Каждой </a:t>
            </a:r>
            <a:r>
              <a:rPr lang="ru-RU" b="1" dirty="0"/>
              <a:t>роли соответствуют определенные аттитюды и типы поведения, которые в совокупности образуют ролевую идентификацию. </a:t>
            </a:r>
            <a:endParaRPr lang="ru-RU" b="1" dirty="0" smtClean="0"/>
          </a:p>
          <a:p>
            <a:r>
              <a:rPr lang="ru-RU" b="1" dirty="0" smtClean="0"/>
              <a:t>Многим </a:t>
            </a:r>
            <a:r>
              <a:rPr lang="ru-RU" b="1" dirty="0"/>
              <a:t>людям свойственна способность мгновенно переходить от одной роли к другой в тех ситуациях, когда они понимают, что ситуация требует радикальных изменений. Например, некоторые люди, получившие повышение по службе, мгновенно до неузнаваемости меняют поведение и свое отношение к вчерашним коллегам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Если же жизнь возвращает их на круги своя, окружающие с удивлением узнают в них прежних и искренних друзей.</a:t>
            </a:r>
          </a:p>
          <a:p>
            <a:r>
              <a:rPr lang="ru-RU" b="1" dirty="0"/>
              <a:t>Когда ситуация полна неопределенности, и неясно, какую роль должен играть человек, люди обычно возвращаются к своим прежним ролевым стереотипам. </a:t>
            </a:r>
            <a:endParaRPr lang="ru-RU" b="1" dirty="0" smtClean="0"/>
          </a:p>
          <a:p>
            <a:r>
              <a:rPr lang="ru-RU" b="1" dirty="0" smtClean="0"/>
              <a:t>Интересное </a:t>
            </a:r>
            <a:r>
              <a:rPr lang="ru-RU" b="1" dirty="0"/>
              <a:t>наблюдение сделал </a:t>
            </a:r>
            <a:r>
              <a:rPr lang="ru-RU" b="1" dirty="0" err="1"/>
              <a:t>Р.Кейес</a:t>
            </a:r>
            <a:r>
              <a:rPr lang="ru-RU" b="1" dirty="0"/>
              <a:t>, исследуя встречи бывших одноклассников, которые происходили через десять и более лет после окончания школы. </a:t>
            </a:r>
            <a:endParaRPr lang="ru-RU" b="1" dirty="0" smtClean="0"/>
          </a:p>
          <a:p>
            <a:r>
              <a:rPr lang="ru-RU" b="1" dirty="0" smtClean="0"/>
              <a:t>Несмотря </a:t>
            </a:r>
            <a:r>
              <a:rPr lang="ru-RU" b="1" dirty="0"/>
              <a:t>на столь долгий срок, одноклассники, собираясь вместе, вновь начинали играть роли, исполнявшиеся ими в школьные годы. </a:t>
            </a:r>
            <a:endParaRPr lang="ru-RU" b="1" dirty="0" smtClean="0"/>
          </a:p>
          <a:p>
            <a:r>
              <a:rPr lang="ru-RU" b="1" dirty="0" smtClean="0"/>
              <a:t>И </a:t>
            </a:r>
            <a:r>
              <a:rPr lang="ru-RU" b="1" dirty="0"/>
              <a:t>несмотря на то, что некоторые из бывших школьных «аутсайдеров» стали по общепризнанным критериям общества безусловными «победителями», им было очень трудно играть новые роли в среде, в которой их запомнили двоечниками и лентяями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Так в условиях, когда ролевые требования были определены нечетко, а ролевая идентификация неясна, индивиды предпочитали следовать старым поведенческим стереотипам</a:t>
            </a:r>
            <a:r>
              <a:rPr lang="ru-RU" b="1" dirty="0" smtClean="0"/>
              <a:t>.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79110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>
            <a:normAutofit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Групповые (ролевые) ожидания</a:t>
            </a:r>
          </a:p>
          <a:p>
            <a:r>
              <a:rPr lang="ru-RU" b="1" dirty="0"/>
              <a:t>Важной характеристикой положения индивида в группе является система групповых (ролевых) ожиданий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Каждый </a:t>
            </a:r>
            <a:r>
              <a:rPr lang="ru-RU" b="1" dirty="0"/>
              <a:t>член группы не просто выполняет в ней свои функции, но и обязательно воспринимается, оценивается другими. </a:t>
            </a:r>
            <a:endParaRPr lang="ru-RU" b="1" dirty="0" smtClean="0"/>
          </a:p>
          <a:p>
            <a:r>
              <a:rPr lang="ru-RU" b="1" dirty="0" smtClean="0"/>
              <a:t>От </a:t>
            </a:r>
            <a:r>
              <a:rPr lang="ru-RU" b="1" dirty="0"/>
              <a:t>человека, обладающего определенным статусом, ожидается определенное поведение, выполнение некоторого набора функций. </a:t>
            </a:r>
            <a:endParaRPr lang="ru-RU" b="1" dirty="0" smtClean="0"/>
          </a:p>
          <a:p>
            <a:r>
              <a:rPr lang="ru-RU" b="1" dirty="0" smtClean="0"/>
              <a:t>Индивид </a:t>
            </a:r>
            <a:r>
              <a:rPr lang="ru-RU" b="1" dirty="0"/>
              <a:t>следует заданному типу поведения, основываясь на интерпретации того, что от него ждут другие и как ему надлежит себя вести. </a:t>
            </a:r>
          </a:p>
        </p:txBody>
      </p:sp>
    </p:spTree>
    <p:extLst>
      <p:ext uri="{BB962C8B-B14F-4D97-AF65-F5344CB8AC3E}">
        <p14:creationId xmlns:p14="http://schemas.microsoft.com/office/powerpoint/2010/main" val="435313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396240"/>
            <a:ext cx="10820400" cy="6202680"/>
          </a:xfrm>
        </p:spPr>
        <p:txBody>
          <a:bodyPr>
            <a:normAutofit/>
          </a:bodyPr>
          <a:lstStyle/>
          <a:p>
            <a:r>
              <a:rPr lang="ru-RU" sz="3200" b="1" dirty="0"/>
              <a:t>Групповые ожидания требуют от индивида не только исполнения определенных ролей, но и проявления соответствующих роли личностных характеристик. </a:t>
            </a:r>
            <a:endParaRPr lang="ru-RU" sz="3200" b="1" dirty="0" smtClean="0"/>
          </a:p>
          <a:p>
            <a:r>
              <a:rPr lang="ru-RU" sz="3200" b="1" dirty="0" smtClean="0"/>
              <a:t>Роль </a:t>
            </a:r>
            <a:r>
              <a:rPr lang="ru-RU" sz="3200" b="1" dirty="0"/>
              <a:t>председателя конституционного суда предполагает неподкупность, честность и принципиальность, в то время, как агент по сбыту должен быть коммуникабельным и вызывать симпатию у покупателей. </a:t>
            </a:r>
            <a:endParaRPr lang="ru-RU" sz="3200" b="1" dirty="0" smtClean="0"/>
          </a:p>
          <a:p>
            <a:r>
              <a:rPr lang="ru-RU" sz="3200" b="1" dirty="0" smtClean="0"/>
              <a:t>Мы </a:t>
            </a:r>
            <a:r>
              <a:rPr lang="ru-RU" sz="3200" b="1" dirty="0"/>
              <a:t>можем удивиться, узнав, что воспитательница детского сада — большая любительница каратэ и уделяет тренировкам все свободное время. И это удивление во многом основано на диссонансе между тем, как мы видим роли воспитательницы и любителя восточных единоборств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048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1726"/>
            <a:ext cx="10515600" cy="6259113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Ролевой конфликт</a:t>
            </a:r>
          </a:p>
          <a:p>
            <a:r>
              <a:rPr lang="ru-RU" b="1" dirty="0"/>
              <a:t>В случае, когда индивид сталкивается с несоответствующими ролевыми ожиданиями, может возникнуть ролевой конфликт.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возникает в тех случаях, когда индивид обнаруживает, что следование одним требованиям делает затруднительным или даже невозможным выполнение других ролей,</a:t>
            </a:r>
          </a:p>
          <a:p>
            <a:r>
              <a:rPr lang="ru-RU" b="1" dirty="0"/>
              <a:t>В своем крайнем проявлении ролевой конфликт возникает в ситуациях, когда ролевые ожидания полностью исключают друг друга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Исследования этических проблем в бизнесе свидетельствуют о наличии многочисленных ролевых конфликтов, с которыми постоянно сталкиваются менеджеры. </a:t>
            </a:r>
          </a:p>
          <a:p>
            <a:r>
              <a:rPr lang="ru-RU" b="1" dirty="0" smtClean="0"/>
              <a:t>Основная дилемма обычно связана с тем, что выгодно компании, и тем, что является допустимым или этически правильным. </a:t>
            </a:r>
          </a:p>
          <a:p>
            <a:r>
              <a:rPr lang="ru-RU" b="1" dirty="0" smtClean="0"/>
              <a:t>Можно ли, например, пренебречь экологическим ущербом ради получения дополнительной прибыли или предать интересы вчерашнего работодателя и бывших коллег ради более высокой должности и большей зарплаты в конкурирующей организации?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18063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120" y="316870"/>
            <a:ext cx="10774680" cy="6541129"/>
          </a:xfrm>
        </p:spPr>
        <p:txBody>
          <a:bodyPr>
            <a:normAutofit fontScale="77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Эксперимент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Зимбардо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/>
              <a:t>Одним из наиболее известных и показательных ролевых экспериментов был эксперимент </a:t>
            </a:r>
            <a:r>
              <a:rPr lang="ru-RU" b="1" dirty="0" err="1"/>
              <a:t>Ф.Зимбардо</a:t>
            </a:r>
            <a:r>
              <a:rPr lang="ru-RU" b="1" dirty="0"/>
              <a:t> и его коллег, проведенный в </a:t>
            </a:r>
            <a:r>
              <a:rPr lang="ru-RU" b="1" dirty="0" err="1"/>
              <a:t>Стэнфордском</a:t>
            </a:r>
            <a:r>
              <a:rPr lang="ru-RU" b="1" dirty="0"/>
              <a:t> университете.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подвале факультета психологии они решили организовать  небольшую экспериментальную... «тюрьму». </a:t>
            </a:r>
            <a:endParaRPr lang="ru-RU" b="1" dirty="0" smtClean="0"/>
          </a:p>
          <a:p>
            <a:r>
              <a:rPr lang="ru-RU" b="1" dirty="0" smtClean="0"/>
              <a:t>За </a:t>
            </a:r>
            <a:r>
              <a:rPr lang="ru-RU" b="1" dirty="0"/>
              <a:t>15 долларов в день наняли два десятка эмоционально устойчивых, физически крепких студентов. </a:t>
            </a:r>
            <a:endParaRPr lang="ru-RU" b="1" dirty="0" smtClean="0"/>
          </a:p>
          <a:p>
            <a:r>
              <a:rPr lang="ru-RU" b="1" dirty="0" smtClean="0"/>
              <a:t>Испытуемые </a:t>
            </a:r>
            <a:r>
              <a:rPr lang="ru-RU" b="1" dirty="0"/>
              <a:t>во всех смыслах были нормальными, демонстрируя не только законопослушность, но норму по всем предложенным психологическим тестам. </a:t>
            </a:r>
            <a:endParaRPr lang="ru-RU" b="1" dirty="0" smtClean="0"/>
          </a:p>
          <a:p>
            <a:r>
              <a:rPr lang="ru-RU" b="1" dirty="0" smtClean="0"/>
              <a:t>Этих </a:t>
            </a:r>
            <a:r>
              <a:rPr lang="ru-RU" b="1" dirty="0"/>
              <a:t>студентов произвольно разделили на две группы: «охранников» и «заключенных». </a:t>
            </a:r>
            <a:endParaRPr lang="ru-RU" b="1" dirty="0" smtClean="0"/>
          </a:p>
          <a:p>
            <a:r>
              <a:rPr lang="ru-RU" b="1" dirty="0" smtClean="0"/>
              <a:t>Каждой </a:t>
            </a:r>
            <a:r>
              <a:rPr lang="ru-RU" b="1" dirty="0"/>
              <a:t>группе были предписаны определенные правила поведения. </a:t>
            </a:r>
            <a:endParaRPr lang="ru-RU" b="1" dirty="0" smtClean="0"/>
          </a:p>
          <a:p>
            <a:r>
              <a:rPr lang="ru-RU" b="1" dirty="0" smtClean="0"/>
              <a:t>Случайный </a:t>
            </a:r>
            <a:r>
              <a:rPr lang="ru-RU" b="1" dirty="0"/>
              <a:t>характер отбора в группы изначально гарантировал отсутствие каких-либо различий между индивидами, попавшими в разные группы. </a:t>
            </a:r>
            <a:endParaRPr lang="ru-RU" b="1" dirty="0" smtClean="0"/>
          </a:p>
          <a:p>
            <a:r>
              <a:rPr lang="ru-RU" b="1" dirty="0" smtClean="0"/>
              <a:t>Кроме </a:t>
            </a:r>
            <a:r>
              <a:rPr lang="ru-RU" b="1" dirty="0"/>
              <a:t>того, «охранники» не получили никаких подробных инструкций по исполнению своих обязанностей. </a:t>
            </a:r>
            <a:endParaRPr lang="ru-RU" b="1" dirty="0" smtClean="0"/>
          </a:p>
          <a:p>
            <a:r>
              <a:rPr lang="ru-RU" b="1" dirty="0" smtClean="0"/>
              <a:t>Им </a:t>
            </a:r>
            <a:r>
              <a:rPr lang="ru-RU" b="1" dirty="0"/>
              <a:t>только сказали: «Вы должны следовать закону и поддерживать в тюрьме порядок, не обращая внимания на жалобы «заключенных». </a:t>
            </a:r>
            <a:endParaRPr lang="ru-RU" b="1" dirty="0" smtClean="0"/>
          </a:p>
          <a:p>
            <a:r>
              <a:rPr lang="ru-RU" b="1" dirty="0" smtClean="0"/>
              <a:t>Применение </a:t>
            </a:r>
            <a:r>
              <a:rPr lang="ru-RU" b="1" dirty="0"/>
              <a:t>какого-либо насилия по отношению к «заключенным» запрещено».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52374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0246"/>
            <a:ext cx="10515600" cy="634059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Моделируя реальную тюремную жизнь, «заключенные» должны были постоянно находиться в камерах, следуя обычным тюремным правилам и распорядку. </a:t>
            </a:r>
            <a:endParaRPr lang="ru-RU" b="1" dirty="0" smtClean="0"/>
          </a:p>
          <a:p>
            <a:r>
              <a:rPr lang="ru-RU" b="1" dirty="0" smtClean="0"/>
              <a:t>Роли </a:t>
            </a:r>
            <a:r>
              <a:rPr lang="ru-RU" b="1" dirty="0"/>
              <a:t>«охранников» </a:t>
            </a:r>
            <a:r>
              <a:rPr lang="ru-RU" b="1" dirty="0" smtClean="0"/>
              <a:t>были менее </a:t>
            </a:r>
            <a:r>
              <a:rPr lang="ru-RU" b="1" dirty="0"/>
              <a:t>обременительными. Они работали посменно, проводя остальное время по своему усмотрению.</a:t>
            </a:r>
          </a:p>
          <a:p>
            <a:r>
              <a:rPr lang="ru-RU" b="1" dirty="0"/>
              <a:t>Лишь незначительное время потребовалось для того, чтобы «охранники» привыкли к своим новым ролям, а «заключенные» приняли их власть и смирились с ней. </a:t>
            </a:r>
            <a:endParaRPr lang="ru-RU" b="1" dirty="0" smtClean="0"/>
          </a:p>
          <a:p>
            <a:r>
              <a:rPr lang="ru-RU" b="1" dirty="0" smtClean="0"/>
              <a:t>Очень </a:t>
            </a:r>
            <a:r>
              <a:rPr lang="ru-RU" b="1" dirty="0"/>
              <a:t>скоро основными формами взаимодействия «охранников» с «заключенными» стали приказы, оскорбления, обидные сравнения, вербальная и физическая агрессия и откровенные угрозы. </a:t>
            </a:r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из «охранников» в течение эксперимента проявлял насильственное, авторитарное поведение. </a:t>
            </a:r>
            <a:endParaRPr lang="ru-RU" b="1" dirty="0" smtClean="0"/>
          </a:p>
          <a:p>
            <a:r>
              <a:rPr lang="ru-RU" b="1" dirty="0" smtClean="0"/>
              <a:t>Что </a:t>
            </a:r>
            <a:r>
              <a:rPr lang="ru-RU" b="1" dirty="0"/>
              <a:t>же касается «заключенных», то после робкой попытки «восстания», жестко подавленной охранниками, они полностью смирились со своими пассивными ролями. </a:t>
            </a:r>
            <a:endParaRPr lang="ru-RU" b="1" dirty="0" smtClean="0"/>
          </a:p>
          <a:p>
            <a:r>
              <a:rPr lang="ru-RU" b="1" dirty="0" smtClean="0"/>
              <a:t>И </a:t>
            </a:r>
            <a:r>
              <a:rPr lang="ru-RU" b="1" dirty="0"/>
              <a:t>даже в тех случаях, когда охрана впоследствии проявляла открытую агрессию, они уже не выказывали никакого сопротивления.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5275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221480" cy="1325563"/>
          </a:xfrm>
        </p:spPr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3200" b="1" dirty="0" smtClean="0"/>
              <a:t>Понятие групповой сплоченности.</a:t>
            </a:r>
          </a:p>
          <a:p>
            <a:r>
              <a:rPr lang="ru-RU" sz="3200" b="1" dirty="0" smtClean="0"/>
              <a:t>Структура группы.</a:t>
            </a:r>
          </a:p>
          <a:p>
            <a:r>
              <a:rPr lang="ru-RU" sz="3200" b="1" dirty="0" smtClean="0"/>
              <a:t>Ролевая идентификация.</a:t>
            </a:r>
          </a:p>
          <a:p>
            <a:r>
              <a:rPr lang="ru-RU" sz="3200" b="1" dirty="0" smtClean="0"/>
              <a:t>Групповые нормы</a:t>
            </a:r>
            <a:r>
              <a:rPr lang="ru-RU" b="1" dirty="0" smtClean="0"/>
              <a:t>.</a:t>
            </a:r>
          </a:p>
          <a:p>
            <a:endParaRPr lang="ru-RU" b="1" dirty="0" smtClean="0"/>
          </a:p>
          <a:p>
            <a:endParaRPr lang="ru-RU" b="1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2880"/>
            <a:ext cx="5958840" cy="6416039"/>
          </a:xfr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838200" y="365126"/>
            <a:ext cx="10515600" cy="67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690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ru-RU" sz="2400" b="1" dirty="0"/>
              <a:t>Эксперимент наглядно продемонстрировал то, как быстро индивиды осваивают новые роли. </a:t>
            </a:r>
            <a:endParaRPr lang="ru-RU" sz="2400" b="1" dirty="0" smtClean="0"/>
          </a:p>
          <a:p>
            <a:r>
              <a:rPr lang="ru-RU" sz="2400" b="1" dirty="0" smtClean="0"/>
              <a:t>Исследователям </a:t>
            </a:r>
            <a:r>
              <a:rPr lang="ru-RU" sz="2400" b="1" dirty="0"/>
              <a:t>пришлось прекратить эксперимент уже на шестой день ввиду патологических реакций, которые стали отчетливо проявляться в поведении «заключенных». </a:t>
            </a:r>
            <a:endParaRPr lang="ru-RU" sz="2400" b="1" dirty="0" smtClean="0"/>
          </a:p>
          <a:p>
            <a:r>
              <a:rPr lang="ru-RU" sz="2400" b="1" dirty="0" smtClean="0"/>
              <a:t>И </a:t>
            </a:r>
            <a:r>
              <a:rPr lang="ru-RU" sz="2400" b="1" dirty="0"/>
              <a:t>это случилось среди людей, которые отличались высокой эмоциональной стабильностью, крепким здоровьем и нормальной психикой! </a:t>
            </a:r>
            <a:endParaRPr lang="ru-RU" sz="2400" b="1" dirty="0" smtClean="0"/>
          </a:p>
          <a:p>
            <a:r>
              <a:rPr lang="ru-RU" sz="2400" b="1" dirty="0" smtClean="0"/>
              <a:t>Преждевременное </a:t>
            </a:r>
            <a:r>
              <a:rPr lang="ru-RU" sz="2400" b="1" dirty="0"/>
              <a:t>завершение эксперимента в то же время вызвало откровенное огорчение «охранников», которые, по-видимому, не возражали и против продления эксперимента.</a:t>
            </a:r>
          </a:p>
          <a:p>
            <a:r>
              <a:rPr lang="ru-RU" sz="2400" b="1" dirty="0"/>
              <a:t>Какие же выводы могут быть сделаны на основании этого эксперимента? </a:t>
            </a:r>
            <a:endParaRPr lang="ru-RU" sz="2400" b="1" dirty="0" smtClean="0"/>
          </a:p>
          <a:p>
            <a:r>
              <a:rPr lang="ru-RU" sz="2400" b="1" dirty="0" smtClean="0"/>
              <a:t>Как </a:t>
            </a:r>
            <a:r>
              <a:rPr lang="ru-RU" sz="2400" b="1" dirty="0"/>
              <a:t>и каждый индивид, его участники обладают набором стереотипных ролевых представлений, почерпнутых из жизни, литературы, искусства и средств массовой информации. </a:t>
            </a:r>
            <a:endParaRPr lang="ru-RU" sz="2400" b="1" dirty="0" smtClean="0"/>
          </a:p>
          <a:p>
            <a:r>
              <a:rPr lang="ru-RU" sz="2400" b="1" dirty="0" smtClean="0"/>
              <a:t>Среди </a:t>
            </a:r>
            <a:r>
              <a:rPr lang="ru-RU" sz="2400" b="1" dirty="0"/>
              <a:t>этих стереотипов были и представления о ролях охранника и заключенного. </a:t>
            </a:r>
            <a:endParaRPr lang="ru-RU" sz="2400" b="1" dirty="0" smtClean="0"/>
          </a:p>
          <a:p>
            <a:r>
              <a:rPr lang="ru-RU" sz="2400" b="1" dirty="0" smtClean="0"/>
              <a:t>Собственный </a:t>
            </a:r>
            <a:r>
              <a:rPr lang="ru-RU" sz="2400" b="1" dirty="0"/>
              <a:t>опыт студентов также неизбежно вобрал в себя взаимоотношения, в которых один из участников обладает властью, а другой зависит от него в полной или значительной степени (отношения «родитель — ребенок», «преподаватель — студент</a:t>
            </a:r>
            <a:r>
              <a:rPr lang="ru-RU" sz="2400" b="1" dirty="0" smtClean="0"/>
              <a:t>»)</a:t>
            </a:r>
            <a:endParaRPr lang="ru-RU" sz="2400" b="1" dirty="0"/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46570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1604"/>
            <a:ext cx="10515600" cy="6433996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Групповые нормы</a:t>
            </a:r>
          </a:p>
          <a:p>
            <a:r>
              <a:rPr lang="ru-RU" b="1" dirty="0" smtClean="0"/>
              <a:t>Нормы </a:t>
            </a:r>
            <a:r>
              <a:rPr lang="ru-RU" b="1" dirty="0"/>
              <a:t>— </a:t>
            </a:r>
            <a:r>
              <a:rPr lang="ru-RU" b="1" i="1" dirty="0"/>
              <a:t>исторически сложившиеся или установленные стандарты поведения и деятельности, соблюдение которых выступает для индивида и группы необходимым условием их включения в определенное социальное целое. </a:t>
            </a:r>
            <a:endParaRPr lang="ru-RU" b="1" i="1" dirty="0" smtClean="0"/>
          </a:p>
          <a:p>
            <a:r>
              <a:rPr lang="ru-RU" b="1" dirty="0" smtClean="0"/>
              <a:t>Нормы регулируют отношения между людьми. </a:t>
            </a:r>
          </a:p>
          <a:p>
            <a:r>
              <a:rPr lang="ru-RU" b="1" dirty="0" smtClean="0"/>
              <a:t>Большинство норм настолько прочно вошло в жизнь, что люди не осознают их до тех пор, пока не обнаружится их нарушение или непонимание. </a:t>
            </a:r>
          </a:p>
          <a:p>
            <a:r>
              <a:rPr lang="ru-RU" b="1" dirty="0" smtClean="0"/>
              <a:t>Нормы позволяют индивиду оценивать свои и чужие поступки, ситуацию, партнеров по общению, соотносить оцениваемые явления с эталонами, отбирать, отсеивать, формировать, направлять и регулировать деятельность и общение. </a:t>
            </a:r>
          </a:p>
          <a:p>
            <a:r>
              <a:rPr lang="ru-RU" b="1" dirty="0" smtClean="0"/>
              <a:t>В более узком смысле групповые нормы — это правила, которым должно подчиняться поведение ее членов, чтобы их совместная деятельность была возможна. </a:t>
            </a:r>
          </a:p>
          <a:p>
            <a:r>
              <a:rPr lang="ru-RU" b="1" dirty="0" smtClean="0"/>
              <a:t>Нормы выполняют, таким образом, регулятивную функцию не только по отношению к поведению, но и по отношению к групповой деятельности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241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9080"/>
            <a:ext cx="10515600" cy="6355080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Групповые санкции</a:t>
            </a:r>
          </a:p>
          <a:p>
            <a:r>
              <a:rPr lang="ru-RU" b="1" dirty="0"/>
              <a:t>Групповые санкции — механизмы, посредством которых группа вынуждает или стимулирует своего члена к соблюдению групповых норм. </a:t>
            </a:r>
            <a:endParaRPr lang="ru-RU" b="1" dirty="0" smtClean="0"/>
          </a:p>
          <a:p>
            <a:r>
              <a:rPr lang="ru-RU" b="1" dirty="0" smtClean="0"/>
              <a:t>Санкции </a:t>
            </a:r>
            <a:r>
              <a:rPr lang="ru-RU" b="1" dirty="0"/>
              <a:t>могут быть двух типов: запретительные и поощрительные, негативные и позитивные. </a:t>
            </a:r>
            <a:endParaRPr lang="ru-RU" b="1" dirty="0" smtClean="0"/>
          </a:p>
          <a:p>
            <a:r>
              <a:rPr lang="ru-RU" b="1" dirty="0" smtClean="0"/>
              <a:t>Свое </a:t>
            </a:r>
            <a:r>
              <a:rPr lang="ru-RU" b="1" dirty="0"/>
              <a:t>поощрение группа выражает похвалой, поддержкой, подчеркнутым вниманием к словам конкретного индивида, символами уважения и статуса (например, правом начинать совместную трапезу), и, наконец, предоставлением индивиду престижных или дефицитных ресурсов, которыми располагает группа.</a:t>
            </a:r>
          </a:p>
          <a:p>
            <a:r>
              <a:rPr lang="ru-RU" b="1" dirty="0"/>
              <a:t>В то же время запретительные санкции, наоборот, направлены на то, чтобы связать нежелательное для группы поведение индивида с неприятными для него переживаниями и ограничениями. </a:t>
            </a:r>
            <a:endParaRPr lang="ru-RU" b="1" dirty="0" smtClean="0"/>
          </a:p>
          <a:p>
            <a:r>
              <a:rPr lang="ru-RU" b="1" dirty="0" smtClean="0"/>
              <a:t>Эти </a:t>
            </a:r>
            <a:r>
              <a:rPr lang="ru-RU" b="1" dirty="0"/>
              <a:t>санкции включают насмешки и презрение коллег, угрозы и даже остракизм, т. е. полное игнорирование «нарушителя».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исключительных случаях группа способна применять и прямую физическую агрессию к тем, кто откровенно нарушает ее нормы. </a:t>
            </a:r>
          </a:p>
        </p:txBody>
      </p:sp>
    </p:spTree>
    <p:extLst>
      <p:ext uri="{BB962C8B-B14F-4D97-AF65-F5344CB8AC3E}">
        <p14:creationId xmlns:p14="http://schemas.microsoft.com/office/powerpoint/2010/main" val="1765721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9834"/>
            <a:ext cx="10515600" cy="5697129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Нормы в организации</a:t>
            </a:r>
          </a:p>
          <a:p>
            <a:r>
              <a:rPr lang="ru-RU" dirty="0"/>
              <a:t>Организационные нормы, подобно отпечаткам пальцев, специфичны и уникальны для каждой организации. Тем не менее существует целый ряд традиционных норм, которые присутствуют практически во всех организациях.</a:t>
            </a:r>
          </a:p>
          <a:p>
            <a:r>
              <a:rPr lang="ru-RU" dirty="0"/>
              <a:t>С точки зрения эффективности, к наиболее важным организационным нормам относятся те из них, которые связаны с интенсивностью и качеством деятельности. </a:t>
            </a:r>
            <a:endParaRPr lang="ru-RU" dirty="0" smtClean="0"/>
          </a:p>
          <a:p>
            <a:r>
              <a:rPr lang="ru-RU" dirty="0" smtClean="0"/>
              <a:t>Рабочие </a:t>
            </a:r>
            <a:r>
              <a:rPr lang="ru-RU" dirty="0"/>
              <a:t>группы путем довольно явных сигналов сообщают индивиду то, насколько напряженно он должен работать, определяют его </a:t>
            </a:r>
            <a:r>
              <a:rPr lang="ru-RU" i="1" dirty="0"/>
              <a:t>нормальную </a:t>
            </a:r>
            <a:r>
              <a:rPr lang="ru-RU" dirty="0"/>
              <a:t>производительность, указывают, когда необходимо работать изо всех сил, когда только выглядеть занятым, а когда можно расслабиться и т. д.</a:t>
            </a:r>
          </a:p>
          <a:p>
            <a:r>
              <a:rPr lang="ru-RU" dirty="0"/>
              <a:t>Эти нормы чрезвычайно сильно влияют на индивидуальную деятельность и способны куда в большей мере определять деятельность человека, чем его способности и уровень мотивации.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33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/>
          </a:bodyPr>
          <a:lstStyle/>
          <a:p>
            <a:r>
              <a:rPr lang="ru-RU" b="1" dirty="0"/>
              <a:t>Многие организации следуют формальным нормам в одежде на рабочем месте.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даже в отсутствие таких норм всегда существует скрытое требование того, как человек должен быть одет в организации или в конкретной ситуации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Вряд </a:t>
            </a:r>
            <a:r>
              <a:rPr lang="ru-RU" b="1" dirty="0"/>
              <a:t>ли кто из сотрудников с пониманием отнесется к коллеге, открыто проявляющем неуважение к организации. </a:t>
            </a:r>
            <a:endParaRPr lang="ru-RU" b="1" dirty="0" smtClean="0"/>
          </a:p>
          <a:p>
            <a:r>
              <a:rPr lang="ru-RU" b="1" dirty="0" smtClean="0"/>
              <a:t>То </a:t>
            </a:r>
            <a:r>
              <a:rPr lang="ru-RU" b="1" dirty="0"/>
              <a:t>же самое можно сказать об отношении к тем, кто, работая в организации, откровенно ищет новое место работы. </a:t>
            </a:r>
            <a:endParaRPr lang="ru-RU" b="1" dirty="0" smtClean="0"/>
          </a:p>
          <a:p>
            <a:r>
              <a:rPr lang="ru-RU" b="1" dirty="0" smtClean="0"/>
              <a:t>Обычно</a:t>
            </a:r>
            <a:r>
              <a:rPr lang="ru-RU" b="1" dirty="0"/>
              <a:t>, если люди хотят найти новую вакансию, они скрывают эти намерения до тех пор, пока переход не становится решенным</a:t>
            </a:r>
            <a:r>
              <a:rPr lang="ru-RU" b="1" dirty="0" smtClean="0"/>
              <a:t>.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2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"/>
            <a:ext cx="11109960" cy="6720840"/>
          </a:xfrm>
        </p:spPr>
        <p:txBody>
          <a:bodyPr>
            <a:noAutofit/>
          </a:bodyPr>
          <a:lstStyle/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Групповая сплоченность </a:t>
            </a:r>
            <a:r>
              <a:rPr lang="ru-RU" b="1" i="1" dirty="0" smtClean="0"/>
              <a:t>- это</a:t>
            </a:r>
            <a:r>
              <a:rPr lang="ru-RU" b="1" dirty="0" smtClean="0"/>
              <a:t> </a:t>
            </a:r>
            <a:r>
              <a:rPr lang="ru-RU" b="1" dirty="0"/>
              <a:t>процессе формирования в группе особого типа связей, </a:t>
            </a:r>
            <a:r>
              <a:rPr lang="ru-RU" b="1" dirty="0" smtClean="0"/>
              <a:t>позволяющий </a:t>
            </a:r>
            <a:r>
              <a:rPr lang="ru-RU" b="1" dirty="0"/>
              <a:t>превратить формальное объединение людей в действительную группу, функционирующую в соответствии с определенными целями и нормами и связанную устойчивыми эмоциональными отношениями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Л.Фестингер</a:t>
            </a:r>
            <a:r>
              <a:rPr lang="ru-RU" b="1" dirty="0" smtClean="0"/>
              <a:t> предложил анализировать групповую сплоченность на основе частоты и прочности коммуникативных связей, сформированных в группе. </a:t>
            </a:r>
          </a:p>
          <a:p>
            <a:r>
              <a:rPr lang="ru-RU" b="1" dirty="0" smtClean="0"/>
              <a:t>В этом случае сплоченность представляет собой  совокупность всех сил, удерживающих индивида в группе. </a:t>
            </a:r>
          </a:p>
          <a:p>
            <a:r>
              <a:rPr lang="ru-RU" b="1" dirty="0" smtClean="0"/>
              <a:t>На практике они сводились к субъективным оценкам или к привлекательности группы для индивида, или удовлетворенности индивида своим членством в группе, т. е., по существу, опять, как и при социометрическом подходе, вскрывался лишь чисто эмоциональный срез отношений.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1895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3209"/>
            <a:ext cx="10805160" cy="28857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В советской психологии</a:t>
            </a:r>
            <a:r>
              <a:rPr lang="ru-RU" b="1" dirty="0" smtClean="0"/>
              <a:t> при рассмотрении групповой сплоченности особый акцент  ставился на совместной деятельности как главном интеграторе.</a:t>
            </a:r>
          </a:p>
          <a:p>
            <a:r>
              <a:rPr lang="ru-RU" b="1" dirty="0" smtClean="0"/>
              <a:t> Процесс </a:t>
            </a:r>
            <a:r>
              <a:rPr lang="ru-RU" b="1" dirty="0"/>
              <a:t>развития группы рассматривался не столько с позиции роста эмоциональной привлекательности группового членства для индивидов, а с точки зрения все большего включения индивидов в процесс совместной деятельности</a:t>
            </a:r>
            <a:r>
              <a:rPr lang="ru-RU" b="1" dirty="0" smtClean="0"/>
              <a:t>.</a:t>
            </a:r>
            <a:r>
              <a:rPr lang="ru-RU" b="1" dirty="0"/>
              <a:t> 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040" y="4114800"/>
            <a:ext cx="6370320" cy="254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37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080" y="259080"/>
            <a:ext cx="11795760" cy="659892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Наиболее полно этот подход был разработан А. Петровским, который связал процесс групповой сплоченности с формированием различных уровней ее структуры, среди которых он выделил:</a:t>
            </a:r>
          </a:p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Уровень совпадения эмоциональных привязанностей</a:t>
            </a:r>
            <a:r>
              <a:rPr lang="ru-RU" b="1" dirty="0"/>
              <a:t>, на котором представлены непосредственные эмоциональные взаимоотношения индивидов  </a:t>
            </a:r>
            <a:r>
              <a:rPr lang="ru-RU" b="1" dirty="0" smtClean="0"/>
              <a:t>в </a:t>
            </a:r>
            <a:r>
              <a:rPr lang="ru-RU" b="1" dirty="0"/>
              <a:t>группе (т. е. уже рассмотренный эмоциональный аспект).</a:t>
            </a:r>
          </a:p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Уровень совпадения ценностных ориентации, обусловленных процессом совместной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деятельности. </a:t>
            </a:r>
            <a:r>
              <a:rPr lang="ru-RU" b="1" dirty="0" smtClean="0"/>
              <a:t>Отношения </a:t>
            </a:r>
            <a:r>
              <a:rPr lang="ru-RU" b="1" dirty="0"/>
              <a:t>индивидов на этом уровне строятся не столько на основе привязанностей или антипатий, сколько на основе сходства ценностных ориентации.</a:t>
            </a:r>
          </a:p>
          <a:p>
            <a:r>
              <a:rPr lang="ru-RU" b="1" dirty="0"/>
              <a:t>3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Уровень полной включенности в совместную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деятельность. </a:t>
            </a:r>
            <a:r>
              <a:rPr lang="ru-RU" b="1" dirty="0" smtClean="0"/>
              <a:t>На </a:t>
            </a:r>
            <a:r>
              <a:rPr lang="ru-RU" b="1" dirty="0"/>
              <a:t>этом уровне индивиды разделяют цели групповой деятельности, и мотивы их поведения связаны с принятием ценностей более общего и высокого уровня, связанных с общим отношением к миру, человеку, труду.</a:t>
            </a:r>
          </a:p>
          <a:p>
            <a:r>
              <a:rPr lang="ru-RU" b="1" dirty="0"/>
              <a:t>Таким образом, три уровня здесь выступают как основные стадии развития группы и ее структурные компоненты</a:t>
            </a:r>
            <a:r>
              <a:rPr lang="ru-RU" b="1" dirty="0" smtClean="0"/>
              <a:t>.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983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31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</a:t>
            </a:r>
            <a:r>
              <a:rPr lang="ru-RU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группы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4110"/>
            <a:ext cx="10515600" cy="5653890"/>
          </a:xfrm>
        </p:spPr>
        <p:txBody>
          <a:bodyPr>
            <a:normAutofit/>
          </a:bodyPr>
          <a:lstStyle/>
          <a:p>
            <a:r>
              <a:rPr lang="ru-RU" b="1" dirty="0" smtClean="0"/>
              <a:t>К </a:t>
            </a:r>
            <a:r>
              <a:rPr lang="ru-RU" b="1" dirty="0"/>
              <a:t>структурным характеристикам группы </a:t>
            </a:r>
            <a:r>
              <a:rPr lang="ru-RU" b="1" dirty="0" smtClean="0"/>
              <a:t>относят: </a:t>
            </a:r>
            <a:r>
              <a:rPr lang="ru-RU" b="1" dirty="0"/>
              <a:t>различия индивидов в положении (статус), различия в функциях, которые заданы индивиду организацией или группой (роли), систему групповых ожиданий, систему групповых норм и, наконец, систему групповых санкций</a:t>
            </a:r>
            <a:r>
              <a:rPr lang="ru-RU" b="1" dirty="0" smtClean="0"/>
              <a:t>.</a:t>
            </a:r>
          </a:p>
          <a:p>
            <a:r>
              <a:rPr lang="ru-RU" b="1" u="sng" dirty="0" smtClean="0"/>
              <a:t>Статус — </a:t>
            </a:r>
            <a:r>
              <a:rPr lang="ru-RU" b="1" i="1" u="sng" dirty="0" smtClean="0"/>
              <a:t>это соотносительное положение (позиция) индивида или группы в социальной системе, определяемое по ряду признаков, специфичных для данной системы</a:t>
            </a:r>
            <a:r>
              <a:rPr lang="ru-RU" b="1" i="1" dirty="0" smtClean="0"/>
              <a:t>. </a:t>
            </a:r>
          </a:p>
          <a:p>
            <a:r>
              <a:rPr lang="ru-RU" b="1" dirty="0" smtClean="0"/>
              <a:t>При всей демократичности современной организации статусные различия играют важнейшую роль в организационном поведении и оказывают значительное воздействие на групповые процессы. 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1201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4978"/>
            <a:ext cx="10515600" cy="6248702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Статус</a:t>
            </a:r>
            <a:r>
              <a:rPr lang="ru-RU" b="1" dirty="0" smtClean="0"/>
              <a:t> </a:t>
            </a:r>
            <a:r>
              <a:rPr lang="ru-RU" b="1" dirty="0"/>
              <a:t>является важным фактором в понимании </a:t>
            </a:r>
            <a:r>
              <a:rPr lang="ru-RU" b="1" dirty="0" smtClean="0"/>
              <a:t>поведения</a:t>
            </a:r>
          </a:p>
          <a:p>
            <a:r>
              <a:rPr lang="ru-RU" b="1" dirty="0" smtClean="0"/>
              <a:t> Он </a:t>
            </a:r>
            <a:r>
              <a:rPr lang="ru-RU" b="1" dirty="0"/>
              <a:t>является значимой мотивирующей силой и ведет к изменениям в поведении в случаях, когда индивид обнаруживает рассогласование между тем статусом, к которому он стремится и которого он заслуживает, и тем положением, которое он занимает в действительности.</a:t>
            </a:r>
          </a:p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Статус — это престиж, позиция или должность в рамках группы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Он может быть формально утвержден группой посредством титулов, званий и привилегий. </a:t>
            </a:r>
            <a:endParaRPr lang="ru-RU" b="1" dirty="0" smtClean="0"/>
          </a:p>
          <a:p>
            <a:r>
              <a:rPr lang="ru-RU" b="1" dirty="0" smtClean="0"/>
              <a:t>Чаще </a:t>
            </a:r>
            <a:r>
              <a:rPr lang="ru-RU" b="1" dirty="0"/>
              <a:t>имеет место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статус в неформальном смысле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Статус может быть приобретен посредством таких характеристик, как образование, возраст, пол, квалификация или опыт.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принципе, любая характеристика может стать статусной, если члены группы воспринимают ее как ценность. </a:t>
            </a:r>
            <a:endParaRPr lang="ru-RU" b="1" dirty="0" smtClean="0"/>
          </a:p>
          <a:p>
            <a:r>
              <a:rPr lang="ru-RU" b="1" dirty="0" smtClean="0"/>
              <a:t>Даже </a:t>
            </a:r>
            <a:r>
              <a:rPr lang="ru-RU" b="1" dirty="0"/>
              <a:t>будучи неформальными, эти статусные характеристики не становятся менее важными в жизни группы. </a:t>
            </a:r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5238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" y="106680"/>
            <a:ext cx="11856720" cy="6751320"/>
          </a:xfrm>
        </p:spPr>
        <p:txBody>
          <a:bodyPr>
            <a:normAutofit fontScale="62500" lnSpcReduction="20000"/>
          </a:bodyPr>
          <a:lstStyle/>
          <a:p>
            <a:r>
              <a:rPr lang="ru-RU" sz="3400" b="1" dirty="0"/>
              <a:t>В классическом исследовании в ресторанной промышленности, проведенном </a:t>
            </a:r>
            <a:r>
              <a:rPr lang="ru-RU" sz="3400" b="1" dirty="0" err="1"/>
              <a:t>В.Уайтом</a:t>
            </a:r>
            <a:r>
              <a:rPr lang="ru-RU" sz="3400" b="1" dirty="0"/>
              <a:t>, была наглядно продемонстрирована важность наличия статуса на рабочем месте</a:t>
            </a:r>
            <a:r>
              <a:rPr lang="ru-RU" sz="3400" b="1" dirty="0" smtClean="0"/>
              <a:t>.</a:t>
            </a:r>
          </a:p>
          <a:p>
            <a:r>
              <a:rPr lang="ru-RU" sz="3400" b="1" u="sng" dirty="0" smtClean="0"/>
              <a:t>Уайт </a:t>
            </a:r>
            <a:r>
              <a:rPr lang="ru-RU" sz="3400" b="1" u="sng" dirty="0"/>
              <a:t>проверял гипотезу о том, что люди работают более согласованно в том случае, если персонал, имеющий более высокий статус, побуждает к действию служащих с менее высоким статусом. </a:t>
            </a:r>
            <a:endParaRPr lang="ru-RU" sz="3400" b="1" u="sng" dirty="0" smtClean="0"/>
          </a:p>
          <a:p>
            <a:r>
              <a:rPr lang="ru-RU" sz="3400" b="1" dirty="0" smtClean="0"/>
              <a:t>Он </a:t>
            </a:r>
            <a:r>
              <a:rPr lang="ru-RU" sz="3400" b="1" dirty="0"/>
              <a:t>обнаружил, что в тех случаях, когда такое соответствие отсутствует, неизбежно возникает конфликт между формальным и неформальным статусом.</a:t>
            </a:r>
          </a:p>
          <a:p>
            <a:r>
              <a:rPr lang="ru-RU" sz="3400" b="1" dirty="0"/>
              <a:t>Так, в одном из обследованных ресторанов официантки, получив заказы клиентов, передавали их на кухню поварам. </a:t>
            </a:r>
            <a:endParaRPr lang="ru-RU" sz="3400" b="1" dirty="0" smtClean="0"/>
          </a:p>
          <a:p>
            <a:r>
              <a:rPr lang="ru-RU" sz="3400" b="1" dirty="0" smtClean="0"/>
              <a:t>При </a:t>
            </a:r>
            <a:r>
              <a:rPr lang="ru-RU" sz="3400" b="1" dirty="0"/>
              <a:t>этом, имея низкий статус, они инициировали деятельность поваров, имевших более высокий групповой ранг. </a:t>
            </a:r>
            <a:endParaRPr lang="ru-RU" sz="3400" b="1" dirty="0" smtClean="0"/>
          </a:p>
          <a:p>
            <a:r>
              <a:rPr lang="ru-RU" sz="3400" b="1" dirty="0" smtClean="0"/>
              <a:t>Особенно </a:t>
            </a:r>
            <a:r>
              <a:rPr lang="ru-RU" sz="3400" b="1" dirty="0"/>
              <a:t>болезненно поварами воспринималась ситуация, когда официантки приносили новые заказы в то время, когда они еще не закончили выполнение предыдущих. </a:t>
            </a:r>
            <a:endParaRPr lang="ru-RU" sz="3400" b="1" dirty="0" smtClean="0"/>
          </a:p>
          <a:p>
            <a:r>
              <a:rPr lang="ru-RU" sz="3400" b="1" dirty="0" smtClean="0"/>
              <a:t>В </a:t>
            </a:r>
            <a:r>
              <a:rPr lang="ru-RU" sz="3400" b="1" dirty="0"/>
              <a:t>таких случаях все выглядело так, словно официантки торопили и подгоняли поваров в их работе. </a:t>
            </a:r>
            <a:endParaRPr lang="ru-RU" sz="3400" b="1" dirty="0" smtClean="0"/>
          </a:p>
          <a:p>
            <a:r>
              <a:rPr lang="ru-RU" sz="3400" b="1" dirty="0" smtClean="0"/>
              <a:t>Это </a:t>
            </a:r>
            <a:r>
              <a:rPr lang="ru-RU" sz="3400" b="1" dirty="0"/>
              <a:t>неизменно приводило к открытым или скрытым конфликтам и влияло на качество обслуживания клиентов. </a:t>
            </a:r>
            <a:endParaRPr lang="ru-RU" sz="3400" b="1" dirty="0" smtClean="0"/>
          </a:p>
          <a:p>
            <a:r>
              <a:rPr lang="ru-RU" sz="3400" b="1" dirty="0" smtClean="0"/>
              <a:t>Установив </a:t>
            </a:r>
            <a:r>
              <a:rPr lang="ru-RU" sz="3400" b="1" dirty="0"/>
              <a:t>алюминиевую перегородку с ящиком, в который официантки опускали заказы клиентов, исследователь создал буфер, исключавший возможность статусного конфликта и позволявший поварам выполнять заказы клиентов по мере завершения предыдущих заказов. </a:t>
            </a:r>
            <a:endParaRPr lang="ru-RU" sz="3400" b="1" dirty="0" smtClean="0"/>
          </a:p>
          <a:p>
            <a:r>
              <a:rPr lang="ru-RU" sz="3400" b="1" dirty="0" smtClean="0"/>
              <a:t>Анализируя </a:t>
            </a:r>
            <a:r>
              <a:rPr lang="ru-RU" sz="3400" b="1" dirty="0"/>
              <a:t>подобные статусные конфликты, Уайт предложил ряд процедур, корректировавших взаимодействие между людьми в соответствии со статусной иерархией, что привело к значительному улучшению отношений и повышению качества обслуживания </a:t>
            </a:r>
            <a:r>
              <a:rPr lang="ru-RU" sz="3400" b="1" dirty="0" smtClean="0"/>
              <a:t>клиентов</a:t>
            </a:r>
            <a:r>
              <a:rPr lang="ru-RU" sz="34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537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6400799"/>
          </a:xfrm>
        </p:spPr>
        <p:txBody>
          <a:bodyPr>
            <a:normAutofit fontScale="92500" lnSpcReduction="20000"/>
          </a:bodyPr>
          <a:lstStyle/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статуса</a:t>
            </a:r>
            <a:r>
              <a:rPr lang="ru-RU" b="1" i="1" dirty="0" smtClean="0"/>
              <a:t>.</a:t>
            </a:r>
          </a:p>
          <a:p>
            <a:r>
              <a:rPr lang="ru-RU" b="1" i="1" dirty="0" smtClean="0"/>
              <a:t> </a:t>
            </a:r>
            <a:r>
              <a:rPr lang="ru-RU" b="1" dirty="0"/>
              <a:t>Статус придается индивиду группой, и в этом смысле является групповой ценностью.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качестве статусной характеристики может выступать любая социальная или индивидуальная характеристика: внешняя привлекательность или уродливость (например, шрамы на лице), молодость и старость, высокий рост или миниатюрность и т. д. </a:t>
            </a:r>
            <a:endParaRPr lang="ru-RU" b="1" dirty="0" smtClean="0"/>
          </a:p>
          <a:p>
            <a:r>
              <a:rPr lang="ru-RU" b="1" dirty="0" smtClean="0"/>
              <a:t>Среди </a:t>
            </a:r>
            <a:r>
              <a:rPr lang="ru-RU" b="1" dirty="0"/>
              <a:t>борцов сумо, например, ценится огромный вес.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обладает несомненной статусной ценностью в этой профессиональной группе.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то же время среди профессиональных жокеев такой ценностью, наоборот является миниатюрность. </a:t>
            </a:r>
            <a:endParaRPr lang="ru-RU" b="1" dirty="0" smtClean="0"/>
          </a:p>
          <a:p>
            <a:r>
              <a:rPr lang="ru-RU" b="1" dirty="0" smtClean="0"/>
              <a:t>Говорить </a:t>
            </a:r>
            <a:r>
              <a:rPr lang="ru-RU" b="1" dirty="0"/>
              <a:t>по-английски с русским акцентом - имеет разную статусную ценность в Лондоне и в Ташкенте. </a:t>
            </a:r>
            <a:endParaRPr lang="ru-RU" b="1" dirty="0" smtClean="0"/>
          </a:p>
          <a:p>
            <a:r>
              <a:rPr lang="ru-RU" b="1" dirty="0" smtClean="0"/>
              <a:t>То</a:t>
            </a:r>
            <a:r>
              <a:rPr lang="ru-RU" b="1" dirty="0"/>
              <a:t>, чем индивид владеет, что он знает или умеет, может иметь или не иметь статусной ценности. </a:t>
            </a:r>
            <a:endParaRPr lang="ru-RU" b="1" dirty="0" smtClean="0"/>
          </a:p>
          <a:p>
            <a:r>
              <a:rPr lang="ru-RU" b="1" dirty="0" smtClean="0"/>
              <a:t>Все </a:t>
            </a:r>
            <a:r>
              <a:rPr lang="ru-RU" b="1" dirty="0"/>
              <a:t>зависит от той системы групповых координат, на основании которой производится оценка.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973599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2847</Words>
  <Application>Microsoft Office PowerPoint</Application>
  <PresentationFormat>Широкоэкранный</PresentationFormat>
  <Paragraphs>153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Тема Office</vt:lpstr>
      <vt:lpstr>Лекция 13. Групповая сплоченность в организации</vt:lpstr>
      <vt:lpstr>ВОПРОСЫ:</vt:lpstr>
      <vt:lpstr>Презентация PowerPoint</vt:lpstr>
      <vt:lpstr>Презентация PowerPoint</vt:lpstr>
      <vt:lpstr>Презентация PowerPoint</vt:lpstr>
      <vt:lpstr> Структура группы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Ролевая идентификация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13. Групповая сплоченность в организации</dc:title>
  <dc:creator>Ольга Хабижановна</dc:creator>
  <cp:lastModifiedBy>Ольга Хабижановна</cp:lastModifiedBy>
  <cp:revision>34</cp:revision>
  <dcterms:created xsi:type="dcterms:W3CDTF">2019-12-01T17:47:04Z</dcterms:created>
  <dcterms:modified xsi:type="dcterms:W3CDTF">2019-12-01T20:00:27Z</dcterms:modified>
</cp:coreProperties>
</file>